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BAD012C-9F91-4258-B446-5FA6480600AA}" type="datetimeFigureOut">
              <a:rPr lang="ru-RU" smtClean="0"/>
              <a:pPr/>
              <a:t>10.11.2020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060008-EE8C-43F6-AB38-1D677360784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AD012C-9F91-4258-B446-5FA6480600AA}" type="datetimeFigureOut">
              <a:rPr lang="ru-RU" smtClean="0"/>
              <a:pPr/>
              <a:t>10.11.2020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060008-EE8C-43F6-AB38-1D677360784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AD012C-9F91-4258-B446-5FA6480600AA}" type="datetimeFigureOut">
              <a:rPr lang="ru-RU" smtClean="0"/>
              <a:pPr/>
              <a:t>10.11.2020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060008-EE8C-43F6-AB38-1D677360784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AD012C-9F91-4258-B446-5FA6480600AA}" type="datetimeFigureOut">
              <a:rPr lang="ru-RU" smtClean="0"/>
              <a:pPr/>
              <a:t>10.11.2020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060008-EE8C-43F6-AB38-1D677360784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BAD012C-9F91-4258-B446-5FA6480600AA}" type="datetimeFigureOut">
              <a:rPr lang="ru-RU" smtClean="0"/>
              <a:pPr/>
              <a:t>10.11.2020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060008-EE8C-43F6-AB38-1D677360784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BAD012C-9F91-4258-B446-5FA6480600AA}" type="datetimeFigureOut">
              <a:rPr lang="ru-RU" smtClean="0"/>
              <a:pPr/>
              <a:t>10.11.2020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060008-EE8C-43F6-AB38-1D677360784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BAD012C-9F91-4258-B446-5FA6480600AA}" type="datetimeFigureOut">
              <a:rPr lang="ru-RU" smtClean="0"/>
              <a:pPr/>
              <a:t>10.11.2020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1060008-EE8C-43F6-AB38-1D677360784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BAD012C-9F91-4258-B446-5FA6480600AA}" type="datetimeFigureOut">
              <a:rPr lang="ru-RU" smtClean="0"/>
              <a:pPr/>
              <a:t>10.11.2020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1060008-EE8C-43F6-AB38-1D677360784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BAD012C-9F91-4258-B446-5FA6480600AA}" type="datetimeFigureOut">
              <a:rPr lang="ru-RU" smtClean="0"/>
              <a:pPr/>
              <a:t>10.11.2020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1060008-EE8C-43F6-AB38-1D677360784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BAD012C-9F91-4258-B446-5FA6480600AA}" type="datetimeFigureOut">
              <a:rPr lang="ru-RU" smtClean="0"/>
              <a:pPr/>
              <a:t>10.11.2020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060008-EE8C-43F6-AB38-1D677360784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BAD012C-9F91-4258-B446-5FA6480600AA}" type="datetimeFigureOut">
              <a:rPr lang="ru-RU" smtClean="0"/>
              <a:pPr/>
              <a:t>10.11.2020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060008-EE8C-43F6-AB38-1D677360784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AD012C-9F91-4258-B446-5FA6480600AA}" type="datetimeFigureOut">
              <a:rPr lang="ru-RU" smtClean="0"/>
              <a:pPr/>
              <a:t>10.11.2020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060008-EE8C-43F6-AB38-1D677360784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857365"/>
            <a:ext cx="7772400" cy="1285883"/>
          </a:xfrm>
        </p:spPr>
        <p:txBody>
          <a:bodyPr>
            <a:normAutofit/>
          </a:bodyPr>
          <a:lstStyle/>
          <a:p>
            <a:r>
              <a:rPr lang="ru-RU" sz="2800" b="1" dirty="0" smtClean="0">
                <a:latin typeface="Arial Narrow" pitchFamily="34" charset="0"/>
              </a:rPr>
              <a:t>Презентация «Детская </a:t>
            </a:r>
            <a:r>
              <a:rPr lang="ru-RU" sz="2800" b="1" dirty="0">
                <a:latin typeface="Arial Narrow" pitchFamily="34" charset="0"/>
              </a:rPr>
              <a:t>истерика. Что хочет сказать ребенок</a:t>
            </a:r>
            <a:r>
              <a:rPr lang="ru-RU" sz="2800" b="1" dirty="0" smtClean="0">
                <a:latin typeface="Arial Narrow" pitchFamily="34" charset="0"/>
              </a:rPr>
              <a:t>?»</a:t>
            </a:r>
            <a:endParaRPr lang="ru-RU" sz="2800" b="1" dirty="0">
              <a:latin typeface="Arial Narrow" pitchFamily="34" charset="0"/>
              <a:cs typeface="Times New Roman" pitchFamily="18" charset="0"/>
            </a:endParaRPr>
          </a:p>
        </p:txBody>
      </p:sp>
      <p:sp>
        <p:nvSpPr>
          <p:cNvPr id="3" name="Подзаголовок 2"/>
          <p:cNvSpPr>
            <a:spLocks noGrp="1"/>
          </p:cNvSpPr>
          <p:nvPr>
            <p:ph type="subTitle" idx="1"/>
          </p:nvPr>
        </p:nvSpPr>
        <p:spPr>
          <a:xfrm>
            <a:off x="4357686" y="4786322"/>
            <a:ext cx="4429156" cy="1500198"/>
          </a:xfrm>
        </p:spPr>
        <p:txBody>
          <a:bodyPr>
            <a:normAutofit/>
          </a:bodyPr>
          <a:lstStyle/>
          <a:p>
            <a:r>
              <a:rPr lang="ru-RU" sz="2000" dirty="0" smtClean="0">
                <a:solidFill>
                  <a:schemeClr val="tx1"/>
                </a:solidFill>
                <a:latin typeface="Times New Roman" pitchFamily="18" charset="0"/>
                <a:cs typeface="Times New Roman" pitchFamily="18" charset="0"/>
              </a:rPr>
              <a:t>Выполнила:  Воспитатель </a:t>
            </a:r>
          </a:p>
          <a:p>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д</a:t>
            </a:r>
            <a:r>
              <a:rPr lang="en-US" sz="2000" dirty="0" smtClean="0">
                <a:solidFill>
                  <a:schemeClr val="tx1"/>
                </a:solidFill>
                <a:latin typeface="Times New Roman" pitchFamily="18" charset="0"/>
                <a:cs typeface="Times New Roman" pitchFamily="18" charset="0"/>
              </a:rPr>
              <a:t>/c</a:t>
            </a:r>
            <a:r>
              <a:rPr lang="ru-RU" sz="2000" dirty="0" smtClean="0">
                <a:solidFill>
                  <a:schemeClr val="tx1"/>
                </a:solidFill>
                <a:latin typeface="Times New Roman" pitchFamily="18" charset="0"/>
                <a:cs typeface="Times New Roman" pitchFamily="18" charset="0"/>
              </a:rPr>
              <a:t> №103 ОАО «РЖД» г.Лиски</a:t>
            </a:r>
          </a:p>
          <a:p>
            <a:r>
              <a:rPr lang="ru-RU" sz="2000" dirty="0" smtClean="0">
                <a:solidFill>
                  <a:schemeClr val="tx1"/>
                </a:solidFill>
                <a:latin typeface="Times New Roman" pitchFamily="18" charset="0"/>
                <a:cs typeface="Times New Roman" pitchFamily="18" charset="0"/>
              </a:rPr>
              <a:t>Вокина А.В.</a:t>
            </a:r>
            <a:endParaRPr lang="ru-RU" sz="2000" dirty="0">
              <a:solidFill>
                <a:schemeClr val="tx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11222"/>
          </a:xfrm>
        </p:spPr>
        <p:txBody>
          <a:bodyPr>
            <a:normAutofit/>
          </a:bodyPr>
          <a:lstStyle/>
          <a:p>
            <a:r>
              <a:rPr lang="ru-RU" sz="2400" dirty="0">
                <a:latin typeface="Arial Narrow" pitchFamily="34" charset="0"/>
              </a:rPr>
              <a:t>Истерики в общественных </a:t>
            </a:r>
            <a:r>
              <a:rPr lang="ru-RU" sz="2400" dirty="0" smtClean="0">
                <a:latin typeface="Arial Narrow" pitchFamily="34" charset="0"/>
              </a:rPr>
              <a:t>местах</a:t>
            </a:r>
            <a:r>
              <a:rPr lang="ru-RU" sz="2400" dirty="0">
                <a:latin typeface="Arial Narrow" pitchFamily="34" charset="0"/>
              </a:rPr>
              <a:t/>
            </a:r>
            <a:br>
              <a:rPr lang="ru-RU" sz="2400" dirty="0">
                <a:latin typeface="Arial Narrow" pitchFamily="34" charset="0"/>
              </a:rPr>
            </a:br>
            <a:endParaRPr lang="ru-RU" sz="2400" dirty="0">
              <a:latin typeface="Arial Narrow" pitchFamily="34" charset="0"/>
            </a:endParaRPr>
          </a:p>
        </p:txBody>
      </p:sp>
      <p:sp>
        <p:nvSpPr>
          <p:cNvPr id="3" name="Содержимое 2"/>
          <p:cNvSpPr>
            <a:spLocks noGrp="1"/>
          </p:cNvSpPr>
          <p:nvPr>
            <p:ph sz="half" idx="1"/>
          </p:nvPr>
        </p:nvSpPr>
        <p:spPr>
          <a:xfrm>
            <a:off x="457200" y="1285860"/>
            <a:ext cx="4038600" cy="4840303"/>
          </a:xfrm>
        </p:spPr>
        <p:txBody>
          <a:bodyPr>
            <a:normAutofit/>
          </a:bodyPr>
          <a:lstStyle/>
          <a:p>
            <a:r>
              <a:rPr lang="ru-RU" sz="1800" dirty="0">
                <a:latin typeface="Bahnschrift Light Condensed" pitchFamily="34" charset="0"/>
              </a:rPr>
              <a:t>Не все родители в состоянии выдержать истерику в публичном месте. Легче уступить и дать желаемое, «только бы перестал кричать». Но этот способ опасен. Старайтесь ни обращать внимание на осуждающие взгляды посторонних. Если вы уступите сейчас, только для того, чтобы избежать публичного скандала, будьте готовы к тому, что и дальше вам придется действовать также</a:t>
            </a:r>
            <a:r>
              <a:rPr lang="ru-RU" sz="1800" dirty="0" smtClean="0">
                <a:latin typeface="Bahnschrift Light Condensed" pitchFamily="34" charset="0"/>
              </a:rPr>
              <a:t>.</a:t>
            </a:r>
            <a:r>
              <a:rPr lang="ru-RU" sz="1800" dirty="0">
                <a:latin typeface="Bahnschrift Light Condensed" pitchFamily="34" charset="0"/>
              </a:rPr>
              <a:t> Истерики в общественных местах обычно рассчитаны не столько на маму, сколько на публику. Будьте осторожны, привлекая к этому процессу окружающих. Лучше обойтись без их помощи и просто переждать вспышку. Кричать, когда никто не обращает внимания, совсем не интересно.</a:t>
            </a:r>
          </a:p>
          <a:p>
            <a:endParaRPr lang="ru-RU" sz="1600" dirty="0"/>
          </a:p>
        </p:txBody>
      </p:sp>
      <p:pic>
        <p:nvPicPr>
          <p:cNvPr id="5" name="Содержимое 4" descr="hysterical_child_2.jpg"/>
          <p:cNvPicPr>
            <a:picLocks noGrp="1" noChangeAspect="1"/>
          </p:cNvPicPr>
          <p:nvPr>
            <p:ph sz="half" idx="2"/>
          </p:nvPr>
        </p:nvPicPr>
        <p:blipFill>
          <a:blip r:embed="rId2"/>
          <a:stretch>
            <a:fillRect/>
          </a:stretch>
        </p:blipFill>
        <p:spPr>
          <a:xfrm>
            <a:off x="4572000" y="1785926"/>
            <a:ext cx="4572000" cy="4000528"/>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rmAutofit/>
          </a:bodyPr>
          <a:lstStyle/>
          <a:p>
            <a:r>
              <a:rPr lang="ru-RU" sz="2400" dirty="0">
                <a:latin typeface="Arial Narrow" pitchFamily="34" charset="0"/>
              </a:rPr>
              <a:t>После того, как страсти улеглись</a:t>
            </a:r>
            <a:r>
              <a:rPr lang="ru-RU" sz="2000" dirty="0"/>
              <a:t>,</a:t>
            </a:r>
          </a:p>
        </p:txBody>
      </p:sp>
      <p:sp>
        <p:nvSpPr>
          <p:cNvPr id="3" name="Содержимое 2"/>
          <p:cNvSpPr>
            <a:spLocks noGrp="1"/>
          </p:cNvSpPr>
          <p:nvPr>
            <p:ph sz="half" idx="1"/>
          </p:nvPr>
        </p:nvSpPr>
        <p:spPr>
          <a:xfrm>
            <a:off x="0" y="2000240"/>
            <a:ext cx="4286248" cy="3643338"/>
          </a:xfrm>
        </p:spPr>
        <p:txBody>
          <a:bodyPr>
            <a:normAutofit/>
          </a:bodyPr>
          <a:lstStyle/>
          <a:p>
            <a:r>
              <a:rPr lang="ru-RU" sz="2400" dirty="0">
                <a:latin typeface="Bahnschrift Light Condensed" pitchFamily="34" charset="0"/>
              </a:rPr>
              <a:t>не отказывайте ребенку в ласке, возьмите его на руки, успокойте. Поговорите о том, что так расстроило малыша. Скажите, что вы его очень любите и вам приятно говорить с ним, когда он спокоен. Ребенок должен учиться выражать свои желания с помощью слов.</a:t>
            </a:r>
          </a:p>
        </p:txBody>
      </p:sp>
      <p:pic>
        <p:nvPicPr>
          <p:cNvPr id="5" name="Содержимое 4" descr="500549-1568362809.jpg"/>
          <p:cNvPicPr>
            <a:picLocks noGrp="1" noChangeAspect="1"/>
          </p:cNvPicPr>
          <p:nvPr>
            <p:ph sz="half" idx="2"/>
          </p:nvPr>
        </p:nvPicPr>
        <p:blipFill>
          <a:blip r:embed="rId2"/>
          <a:stretch>
            <a:fillRect/>
          </a:stretch>
        </p:blipFill>
        <p:spPr>
          <a:xfrm>
            <a:off x="4357686" y="1857364"/>
            <a:ext cx="4572032" cy="392909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latin typeface="Arial Narrow" pitchFamily="34" charset="0"/>
              </a:rPr>
              <a:t>Часто детские истерики и капризы являются следствием ошибочного поведения родителей.</a:t>
            </a:r>
          </a:p>
        </p:txBody>
      </p:sp>
      <p:pic>
        <p:nvPicPr>
          <p:cNvPr id="5" name="Содержимое 4" descr="и-728x410 (1).jpg"/>
          <p:cNvPicPr>
            <a:picLocks noGrp="1" noChangeAspect="1"/>
          </p:cNvPicPr>
          <p:nvPr>
            <p:ph sz="half" idx="1"/>
          </p:nvPr>
        </p:nvPicPr>
        <p:blipFill>
          <a:blip r:embed="rId2"/>
          <a:stretch>
            <a:fillRect/>
          </a:stretch>
        </p:blipFill>
        <p:spPr>
          <a:xfrm>
            <a:off x="214282" y="2000240"/>
            <a:ext cx="4786346" cy="3643338"/>
          </a:xfrm>
        </p:spPr>
      </p:pic>
      <p:sp>
        <p:nvSpPr>
          <p:cNvPr id="4" name="Содержимое 3"/>
          <p:cNvSpPr>
            <a:spLocks noGrp="1"/>
          </p:cNvSpPr>
          <p:nvPr>
            <p:ph sz="half" idx="2"/>
          </p:nvPr>
        </p:nvSpPr>
        <p:spPr>
          <a:xfrm>
            <a:off x="4929190" y="1600200"/>
            <a:ext cx="4000528" cy="4525963"/>
          </a:xfrm>
        </p:spPr>
        <p:txBody>
          <a:bodyPr>
            <a:normAutofit/>
          </a:bodyPr>
          <a:lstStyle/>
          <a:p>
            <a:r>
              <a:rPr lang="ru-RU" sz="2400" dirty="0" smtClean="0">
                <a:latin typeface="Bahnschrift Light Condensed" pitchFamily="34" charset="0"/>
              </a:rPr>
              <a:t>Ребенку </a:t>
            </a:r>
            <a:r>
              <a:rPr lang="ru-RU" sz="2400" dirty="0">
                <a:latin typeface="Bahnschrift Light Condensed" pitchFamily="34" charset="0"/>
              </a:rPr>
              <a:t>все разрешено, все можно, он даже не знает о существовании слова «нет». Определите список запрещенных и разрешенных вещей и придерживайтесь установленного порядка. Дети очень наблюдательны и сообразительны</a:t>
            </a:r>
            <a:r>
              <a:rPr lang="ru-RU" sz="2400" dirty="0" smtClean="0">
                <a:latin typeface="Bahnschrift Light Condensed" pitchFamily="34" charset="0"/>
              </a:rPr>
              <a:t>.</a:t>
            </a:r>
            <a:r>
              <a:rPr lang="ru-RU" sz="2400" dirty="0">
                <a:latin typeface="Bahnschrift Light Condensed" pitchFamily="34" charset="0"/>
              </a:rPr>
              <a:t> Постарайтесь, чтобы один из родителей не отменял запретов другого.</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fontScale="90000"/>
          </a:bodyPr>
          <a:lstStyle/>
          <a:p>
            <a:r>
              <a:rPr lang="ru-RU" sz="2400" b="1" dirty="0">
                <a:latin typeface="Arial Narrow" pitchFamily="34" charset="0"/>
              </a:rPr>
              <a:t>Нужно ли обращаться к специалисту? </a:t>
            </a:r>
            <a:br>
              <a:rPr lang="ru-RU" sz="2400" b="1" dirty="0">
                <a:latin typeface="Arial Narrow" pitchFamily="34" charset="0"/>
              </a:rPr>
            </a:br>
            <a:endParaRPr lang="ru-RU" sz="2400" b="1" dirty="0">
              <a:latin typeface="Arial Narrow" pitchFamily="34" charset="0"/>
            </a:endParaRPr>
          </a:p>
        </p:txBody>
      </p:sp>
      <p:sp>
        <p:nvSpPr>
          <p:cNvPr id="3" name="Содержимое 2"/>
          <p:cNvSpPr>
            <a:spLocks noGrp="1"/>
          </p:cNvSpPr>
          <p:nvPr>
            <p:ph sz="half" idx="1"/>
          </p:nvPr>
        </p:nvSpPr>
        <p:spPr>
          <a:xfrm>
            <a:off x="457200" y="1000108"/>
            <a:ext cx="4038600" cy="5500726"/>
          </a:xfrm>
        </p:spPr>
        <p:txBody>
          <a:bodyPr>
            <a:normAutofit/>
          </a:bodyPr>
          <a:lstStyle/>
          <a:p>
            <a:pPr>
              <a:buNone/>
            </a:pPr>
            <a:r>
              <a:rPr lang="ru-RU" sz="1800" dirty="0" smtClean="0">
                <a:latin typeface="Bahnschrift Light Condensed" pitchFamily="34" charset="0"/>
              </a:rPr>
              <a:t>        Если </a:t>
            </a:r>
            <a:r>
              <a:rPr lang="ru-RU" sz="1800" dirty="0">
                <a:latin typeface="Bahnschrift Light Condensed" pitchFamily="34" charset="0"/>
              </a:rPr>
              <a:t>капризы и истерики у ребенка постоянны, это может быть следствием заболевания нервной системы. Обратитесь к детскому неврологу если:</a:t>
            </a:r>
          </a:p>
          <a:p>
            <a:r>
              <a:rPr lang="ru-RU" sz="1800" dirty="0">
                <a:latin typeface="Bahnschrift Light Condensed" pitchFamily="34" charset="0"/>
              </a:rPr>
              <a:t> - ребенок во время истерики задерживает дыхание или теряет сознание; </a:t>
            </a:r>
          </a:p>
          <a:p>
            <a:r>
              <a:rPr lang="ru-RU" sz="1800" dirty="0">
                <a:latin typeface="Bahnschrift Light Condensed" pitchFamily="34" charset="0"/>
              </a:rPr>
              <a:t>- истерики становятся все более частыми и агрессивными; </a:t>
            </a:r>
          </a:p>
          <a:p>
            <a:r>
              <a:rPr lang="ru-RU" sz="1800" dirty="0">
                <a:latin typeface="Bahnschrift Light Condensed" pitchFamily="34" charset="0"/>
              </a:rPr>
              <a:t>- у ребенка продолжаются истерики после 4-х лет;</a:t>
            </a:r>
          </a:p>
          <a:p>
            <a:r>
              <a:rPr lang="ru-RU" sz="1800" dirty="0">
                <a:latin typeface="Bahnschrift Light Condensed" pitchFamily="34" charset="0"/>
              </a:rPr>
              <a:t>- малыш наносит повреждения себе и окружающим; </a:t>
            </a:r>
          </a:p>
          <a:p>
            <a:r>
              <a:rPr lang="ru-RU" sz="1800" dirty="0">
                <a:latin typeface="Bahnschrift Light Condensed" pitchFamily="34" charset="0"/>
              </a:rPr>
              <a:t>- истерики сопровождаются ночными кошмарами, страхами, резкими перепадами настроения; </a:t>
            </a:r>
          </a:p>
          <a:p>
            <a:r>
              <a:rPr lang="ru-RU" sz="1800" dirty="0">
                <a:latin typeface="Bahnschrift Light Condensed" pitchFamily="34" charset="0"/>
              </a:rPr>
              <a:t>- истерика заканчивается рвотой или отдышкой, внезапной вялостью и усталостью ребенка. </a:t>
            </a:r>
          </a:p>
        </p:txBody>
      </p:sp>
      <p:pic>
        <p:nvPicPr>
          <p:cNvPr id="5" name="Содержимое 4" descr="i.jpg"/>
          <p:cNvPicPr>
            <a:picLocks noGrp="1" noChangeAspect="1"/>
          </p:cNvPicPr>
          <p:nvPr>
            <p:ph sz="half" idx="2"/>
          </p:nvPr>
        </p:nvPicPr>
        <p:blipFill>
          <a:blip r:embed="rId2"/>
          <a:stretch>
            <a:fillRect/>
          </a:stretch>
        </p:blipFill>
        <p:spPr>
          <a:xfrm>
            <a:off x="4500562" y="2071678"/>
            <a:ext cx="4643438" cy="3500462"/>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b="1" dirty="0">
                <a:latin typeface="Arial Narrow" pitchFamily="34" charset="0"/>
              </a:rPr>
              <a:t>Если со здоровьем ребенка все в порядке, то проблема заключается в семейных отношениях и реакции близких на поведение ребенка</a:t>
            </a:r>
            <a:r>
              <a:rPr lang="ru-RU" sz="1800" dirty="0"/>
              <a:t>.</a:t>
            </a:r>
          </a:p>
        </p:txBody>
      </p:sp>
      <p:sp>
        <p:nvSpPr>
          <p:cNvPr id="3" name="Содержимое 2"/>
          <p:cNvSpPr>
            <a:spLocks noGrp="1"/>
          </p:cNvSpPr>
          <p:nvPr>
            <p:ph sz="half" idx="1"/>
          </p:nvPr>
        </p:nvSpPr>
        <p:spPr>
          <a:xfrm>
            <a:off x="457200" y="2000240"/>
            <a:ext cx="4038600" cy="4125923"/>
          </a:xfrm>
        </p:spPr>
        <p:txBody>
          <a:bodyPr/>
          <a:lstStyle/>
          <a:p>
            <a:endParaRPr lang="ru-RU" sz="2400" dirty="0" smtClean="0">
              <a:latin typeface="Bahnschrift Light Condensed" pitchFamily="34" charset="0"/>
            </a:endParaRPr>
          </a:p>
          <a:p>
            <a:r>
              <a:rPr lang="ru-RU" sz="2400" dirty="0" smtClean="0">
                <a:latin typeface="Bahnschrift Light Condensed" pitchFamily="34" charset="0"/>
              </a:rPr>
              <a:t>Не </a:t>
            </a:r>
            <a:r>
              <a:rPr lang="ru-RU" sz="2400" dirty="0">
                <a:latin typeface="Bahnschrift Light Condensed" pitchFamily="34" charset="0"/>
              </a:rPr>
              <a:t>позволяйте детям добиваться желаемого с помощью истерик. Будьте терпеливыми и находите компромиссы. Большинство истерик можно предотвратить, поняв их причины.</a:t>
            </a:r>
          </a:p>
          <a:p>
            <a:endParaRPr lang="ru-RU" dirty="0"/>
          </a:p>
        </p:txBody>
      </p:sp>
      <p:pic>
        <p:nvPicPr>
          <p:cNvPr id="5" name="Содержимое 4" descr="PtqJcTFwv54.jpg"/>
          <p:cNvPicPr>
            <a:picLocks noGrp="1" noChangeAspect="1"/>
          </p:cNvPicPr>
          <p:nvPr>
            <p:ph sz="half" idx="2"/>
          </p:nvPr>
        </p:nvPicPr>
        <p:blipFill>
          <a:blip r:embed="rId2"/>
          <a:stretch>
            <a:fillRect/>
          </a:stretch>
        </p:blipFill>
        <p:spPr>
          <a:xfrm>
            <a:off x="4429124" y="1785926"/>
            <a:ext cx="4429156" cy="414340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file-20181219-45388-149ocm1.jpg"/>
          <p:cNvPicPr>
            <a:picLocks noGrp="1" noChangeAspect="1"/>
          </p:cNvPicPr>
          <p:nvPr>
            <p:ph idx="1"/>
          </p:nvPr>
        </p:nvPicPr>
        <p:blipFill>
          <a:blip r:embed="rId2" cstate="print"/>
          <a:stretch>
            <a:fillRect/>
          </a:stretch>
        </p:blipFill>
        <p:spPr>
          <a:xfrm>
            <a:off x="4786314" y="1357298"/>
            <a:ext cx="4357686" cy="3857652"/>
          </a:xfrm>
        </p:spPr>
      </p:pic>
      <p:sp>
        <p:nvSpPr>
          <p:cNvPr id="5" name="Заголовок 1"/>
          <p:cNvSpPr>
            <a:spLocks noGrp="1"/>
          </p:cNvSpPr>
          <p:nvPr>
            <p:ph type="body" sz="half" idx="2"/>
          </p:nvPr>
        </p:nvSpPr>
        <p:spPr>
          <a:xfrm>
            <a:off x="214282" y="857232"/>
            <a:ext cx="4643468" cy="4857784"/>
          </a:xfrm>
        </p:spPr>
        <p:txBody>
          <a:bodyPr>
            <a:normAutofit fontScale="90000" lnSpcReduction="20000"/>
          </a:bodyPr>
          <a:lstStyle/>
          <a:p>
            <a:r>
              <a:rPr lang="ru-RU" sz="2700" dirty="0" smtClean="0">
                <a:latin typeface="Bahnschrift Light Condensed" pitchFamily="34" charset="0"/>
                <a:ea typeface="MingLiU-ExtB" pitchFamily="18" charset="-120"/>
              </a:rPr>
              <a:t>Рано </a:t>
            </a:r>
            <a:r>
              <a:rPr lang="ru-RU" sz="2700" dirty="0">
                <a:latin typeface="Bahnschrift Light Condensed" pitchFamily="34" charset="0"/>
                <a:ea typeface="MingLiU-ExtB" pitchFamily="18" charset="-120"/>
              </a:rPr>
              <a:t>или </a:t>
            </a:r>
            <a:r>
              <a:rPr lang="ru-RU" sz="2700" dirty="0" smtClean="0">
                <a:latin typeface="Bahnschrift Light Condensed" pitchFamily="34" charset="0"/>
                <a:ea typeface="MingLiU-ExtB" pitchFamily="18" charset="-120"/>
              </a:rPr>
              <a:t>поздно </a:t>
            </a:r>
            <a:r>
              <a:rPr lang="ru-RU" sz="2700" dirty="0">
                <a:latin typeface="Bahnschrift Light Condensed" pitchFamily="34" charset="0"/>
                <a:ea typeface="MingLiU-ExtB" pitchFamily="18" charset="-120"/>
              </a:rPr>
              <a:t>большинство родителей сталкивается с таким явлением, как детская истерика. Ребенок кричит, бросается наземь, бьется головой об пол, не реагирует на просьбы и слова взрослого. Родители в растерянности, что случилось с малышом? Как себя вести, чтобы кошмар поскорее прекратился? У одних детей период истерик проходит быстро, у других - может длиться годами. Многое зависит от поведения родителей. Если относиться к истерикам спокойно и не потакать истерическим припадкам - можно исправить ситуацию достаточно быстро. </a:t>
            </a:r>
          </a:p>
          <a:p>
            <a:endParaRPr lang="ru-RU" sz="2500" dirty="0">
              <a:latin typeface="Bahnschrift Light Condensed" pitchFamily="34" charset="0"/>
              <a:ea typeface="MingLiU-ExtB" pitchFamily="18" charset="-12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57200" y="1714487"/>
            <a:ext cx="4040188" cy="4071967"/>
          </a:xfrm>
        </p:spPr>
        <p:txBody>
          <a:bodyPr>
            <a:normAutofit lnSpcReduction="10000"/>
          </a:bodyPr>
          <a:lstStyle/>
          <a:p>
            <a:r>
              <a:rPr lang="ru-RU" b="0" dirty="0">
                <a:latin typeface="Bahnschrift Light Condensed" pitchFamily="34" charset="0"/>
              </a:rPr>
              <a:t>Важно различать понятия «истерика» и «каприз». К капризам ребенок прибегает преднамеренно, чтобы добиться желаемого, чего-то запретного или невозможного в данный момент. Капризы, также как и истерики, нередко сопровождаются плачем, криком, топаньем ног, разбрасыванием предметов. Иногда капризы ребенка невыполнимы</a:t>
            </a:r>
            <a:r>
              <a:rPr lang="ru-RU" dirty="0">
                <a:latin typeface="Bahnschrift Light Condensed" pitchFamily="34" charset="0"/>
              </a:rPr>
              <a:t>.</a:t>
            </a:r>
          </a:p>
        </p:txBody>
      </p:sp>
      <p:sp>
        <p:nvSpPr>
          <p:cNvPr id="6" name="Содержимое 5"/>
          <p:cNvSpPr>
            <a:spLocks noGrp="1"/>
          </p:cNvSpPr>
          <p:nvPr>
            <p:ph sz="quarter" idx="4"/>
          </p:nvPr>
        </p:nvSpPr>
        <p:spPr>
          <a:xfrm>
            <a:off x="4645025" y="1571612"/>
            <a:ext cx="4041775" cy="4554551"/>
          </a:xfrm>
        </p:spPr>
        <p:txBody>
          <a:bodyPr>
            <a:normAutofit fontScale="92500"/>
          </a:bodyPr>
          <a:lstStyle/>
          <a:p>
            <a:pPr>
              <a:buNone/>
            </a:pPr>
            <a:r>
              <a:rPr lang="ru-RU" dirty="0" smtClean="0"/>
              <a:t>      </a:t>
            </a:r>
            <a:r>
              <a:rPr lang="ru-RU" sz="2600" dirty="0" smtClean="0">
                <a:latin typeface="Bahnschrift Light Condensed" pitchFamily="34" charset="0"/>
              </a:rPr>
              <a:t>Истерики </a:t>
            </a:r>
            <a:r>
              <a:rPr lang="ru-RU" sz="2600" dirty="0">
                <a:latin typeface="Bahnschrift Light Condensed" pitchFamily="34" charset="0"/>
              </a:rPr>
              <a:t>обычно непроизвольны. Ребенок не может справиться с эмоциями. Детская истерика сопровождается громким плачем, криками, битьем головой об пол, битьем кулаками о поверхность, царапанием лица. В тяжелых случаях могут быть непроизвольные судороги, так называемый «истерический мост», когда ребенок выгибается дугой. </a:t>
            </a:r>
          </a:p>
          <a:p>
            <a:pPr>
              <a:buNone/>
            </a:pPr>
            <a:endParaRPr lang="ru-RU" dirty="0"/>
          </a:p>
        </p:txBody>
      </p:sp>
      <p:sp>
        <p:nvSpPr>
          <p:cNvPr id="7" name="Текст 4"/>
          <p:cNvSpPr>
            <a:spLocks noGrp="1"/>
          </p:cNvSpPr>
          <p:nvPr>
            <p:ph type="title"/>
          </p:nvPr>
        </p:nvSpPr>
        <p:spPr>
          <a:xfrm>
            <a:off x="457200" y="285728"/>
            <a:ext cx="8229600" cy="714380"/>
          </a:xfrm>
        </p:spPr>
        <p:txBody>
          <a:bodyPr>
            <a:normAutofit fontScale="90000"/>
          </a:bodyPr>
          <a:lstStyle/>
          <a:p>
            <a:r>
              <a:rPr lang="ru-RU" sz="2000" dirty="0"/>
              <a:t/>
            </a:r>
            <a:br>
              <a:rPr lang="ru-RU" sz="2000" dirty="0"/>
            </a:br>
            <a:r>
              <a:rPr lang="ru-RU" sz="2700" dirty="0" smtClean="0">
                <a:latin typeface="Arial Narrow" pitchFamily="34" charset="0"/>
              </a:rPr>
              <a:t> </a:t>
            </a:r>
            <a:r>
              <a:rPr lang="ru-RU" sz="2700" b="1" dirty="0" smtClean="0">
                <a:latin typeface="Arial Narrow" pitchFamily="34" charset="0"/>
              </a:rPr>
              <a:t>Истерики и капризы</a:t>
            </a:r>
            <a:endParaRPr lang="ru-RU" sz="2700" b="1" dirty="0">
              <a:latin typeface="Arial Narrow"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11222"/>
          </a:xfrm>
        </p:spPr>
        <p:txBody>
          <a:bodyPr>
            <a:normAutofit fontScale="90000"/>
          </a:bodyPr>
          <a:lstStyle/>
          <a:p>
            <a:r>
              <a:rPr lang="ru-RU" sz="2400" b="1" dirty="0">
                <a:latin typeface="Arial Narrow" pitchFamily="34" charset="0"/>
              </a:rPr>
              <a:t>Детская истерика - это сильная эмоциональная реакция, подкрепленная раздражением, агрессией, отчаянием. </a:t>
            </a:r>
            <a:r>
              <a:rPr lang="ru-RU" sz="2000" b="1" dirty="0">
                <a:latin typeface="Arial Narrow" pitchFamily="34" charset="0"/>
              </a:rPr>
              <a:t/>
            </a:r>
            <a:br>
              <a:rPr lang="ru-RU" sz="2000" b="1" dirty="0">
                <a:latin typeface="Arial Narrow" pitchFamily="34" charset="0"/>
              </a:rPr>
            </a:br>
            <a:endParaRPr lang="ru-RU" sz="2000" b="1" dirty="0">
              <a:latin typeface="Arial Narrow" pitchFamily="34" charset="0"/>
            </a:endParaRPr>
          </a:p>
        </p:txBody>
      </p:sp>
      <p:pic>
        <p:nvPicPr>
          <p:cNvPr id="6" name="Содержимое 5" descr="e787454edd8f6696.jpg"/>
          <p:cNvPicPr>
            <a:picLocks noGrp="1" noChangeAspect="1"/>
          </p:cNvPicPr>
          <p:nvPr>
            <p:ph sz="half" idx="2"/>
          </p:nvPr>
        </p:nvPicPr>
        <p:blipFill>
          <a:blip r:embed="rId2"/>
          <a:stretch>
            <a:fillRect/>
          </a:stretch>
        </p:blipFill>
        <p:spPr>
          <a:xfrm>
            <a:off x="0" y="1928802"/>
            <a:ext cx="4572000" cy="3643338"/>
          </a:xfrm>
        </p:spPr>
      </p:pic>
      <p:sp>
        <p:nvSpPr>
          <p:cNvPr id="5" name="Текст 4"/>
          <p:cNvSpPr>
            <a:spLocks noGrp="1"/>
          </p:cNvSpPr>
          <p:nvPr>
            <p:ph type="body" sz="quarter" idx="3"/>
          </p:nvPr>
        </p:nvSpPr>
        <p:spPr>
          <a:xfrm>
            <a:off x="4645025" y="1571612"/>
            <a:ext cx="4041775" cy="4357718"/>
          </a:xfrm>
        </p:spPr>
        <p:txBody>
          <a:bodyPr>
            <a:normAutofit/>
          </a:bodyPr>
          <a:lstStyle/>
          <a:p>
            <a:r>
              <a:rPr lang="ru-RU" b="0" dirty="0">
                <a:latin typeface="Bahnschrift Light Condensed" pitchFamily="34" charset="0"/>
              </a:rPr>
              <a:t>Во время истерики ребенок слабо контролирует свою моторику, поэтому может биться головой об пол или стену, практически не чувствуя боли. Особенностью детских истерик является то, что они возникают в ответ на обиду или неприятное известие, усиливаются при внимании окружающих и могут быстро прекратиться после того, как внимание исчезнет.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Autofit/>
          </a:bodyPr>
          <a:lstStyle/>
          <a:p>
            <a:r>
              <a:rPr lang="ru-RU" sz="2400" b="1" dirty="0">
                <a:latin typeface="Arial Narrow" pitchFamily="34" charset="0"/>
              </a:rPr>
              <a:t>Возраст первых </a:t>
            </a:r>
            <a:r>
              <a:rPr lang="ru-RU" sz="2400" b="1" dirty="0" smtClean="0">
                <a:latin typeface="Arial Narrow" pitchFamily="34" charset="0"/>
              </a:rPr>
              <a:t>истерик</a:t>
            </a:r>
            <a:r>
              <a:rPr lang="ru-RU" sz="2400" b="1" dirty="0">
                <a:latin typeface="Arial Narrow" pitchFamily="34" charset="0"/>
              </a:rPr>
              <a:t/>
            </a:r>
            <a:br>
              <a:rPr lang="ru-RU" sz="2400" b="1" dirty="0">
                <a:latin typeface="Arial Narrow" pitchFamily="34" charset="0"/>
              </a:rPr>
            </a:br>
            <a:endParaRPr lang="ru-RU" sz="2400" b="1" dirty="0">
              <a:latin typeface="Arial Narrow" pitchFamily="34" charset="0"/>
            </a:endParaRPr>
          </a:p>
        </p:txBody>
      </p:sp>
      <p:sp>
        <p:nvSpPr>
          <p:cNvPr id="3" name="Содержимое 2"/>
          <p:cNvSpPr>
            <a:spLocks noGrp="1"/>
          </p:cNvSpPr>
          <p:nvPr>
            <p:ph sz="half" idx="1"/>
          </p:nvPr>
        </p:nvSpPr>
        <p:spPr>
          <a:xfrm>
            <a:off x="457200" y="1142984"/>
            <a:ext cx="4038600" cy="4983179"/>
          </a:xfrm>
        </p:spPr>
        <p:txBody>
          <a:bodyPr>
            <a:normAutofit fontScale="70000" lnSpcReduction="20000"/>
          </a:bodyPr>
          <a:lstStyle/>
          <a:p>
            <a:r>
              <a:rPr lang="ru-RU" sz="3100" dirty="0" smtClean="0">
                <a:latin typeface="Bahnschrift Light Condensed" pitchFamily="34" charset="0"/>
              </a:rPr>
              <a:t>Не </a:t>
            </a:r>
            <a:r>
              <a:rPr lang="ru-RU" sz="3100" dirty="0">
                <a:latin typeface="Bahnschrift Light Condensed" pitchFamily="34" charset="0"/>
              </a:rPr>
              <a:t>часто родители могут похвастаться тем, что у их детей совсем не было истерик. По мнению ученых, около 90% родителей сталкиваются с истериками у детей от года до трех лет. Чаще первые истерики начинаются в полтора года. Пиком капризности и упрямства считаются 2,5 - 3 года, так называемый период «кризиса» трех лет. В кризисный период истерики могут случаться до 10-15 раз в день, практически по любому поводу. В четыре года подобное поведение считается редкостью, ребенок в состоянии выразить свои чувства и эмоции словами.</a:t>
            </a:r>
          </a:p>
          <a:p>
            <a:endParaRPr lang="ru-RU" dirty="0"/>
          </a:p>
        </p:txBody>
      </p:sp>
      <p:pic>
        <p:nvPicPr>
          <p:cNvPr id="5" name="Содержимое 4" descr="hello_html_25a1e590.jpg"/>
          <p:cNvPicPr>
            <a:picLocks noGrp="1" noChangeAspect="1"/>
          </p:cNvPicPr>
          <p:nvPr>
            <p:ph sz="half" idx="2"/>
          </p:nvPr>
        </p:nvPicPr>
        <p:blipFill>
          <a:blip r:embed="rId2"/>
          <a:stretch>
            <a:fillRect/>
          </a:stretch>
        </p:blipFill>
        <p:spPr>
          <a:xfrm>
            <a:off x="4429124" y="1214422"/>
            <a:ext cx="4429156" cy="485778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fontScale="90000"/>
          </a:bodyPr>
          <a:lstStyle/>
          <a:p>
            <a:r>
              <a:rPr lang="ru-RU" sz="2400" b="1" dirty="0">
                <a:latin typeface="Arial Narrow" pitchFamily="34" charset="0"/>
              </a:rPr>
              <a:t>Почему дети устраивают истерики?</a:t>
            </a:r>
            <a:r>
              <a:rPr lang="ru-RU" sz="2400" dirty="0">
                <a:latin typeface="Arial Narrow" pitchFamily="34" charset="0"/>
              </a:rPr>
              <a:t> </a:t>
            </a:r>
            <a:br>
              <a:rPr lang="ru-RU" sz="2400" dirty="0">
                <a:latin typeface="Arial Narrow" pitchFamily="34" charset="0"/>
              </a:rPr>
            </a:br>
            <a:endParaRPr lang="ru-RU" sz="2400" dirty="0">
              <a:latin typeface="Arial Narrow" pitchFamily="34" charset="0"/>
            </a:endParaRPr>
          </a:p>
        </p:txBody>
      </p:sp>
      <p:sp>
        <p:nvSpPr>
          <p:cNvPr id="3" name="Содержимое 2"/>
          <p:cNvSpPr>
            <a:spLocks noGrp="1"/>
          </p:cNvSpPr>
          <p:nvPr>
            <p:ph sz="half" idx="1"/>
          </p:nvPr>
        </p:nvSpPr>
        <p:spPr>
          <a:xfrm>
            <a:off x="214282" y="1071546"/>
            <a:ext cx="4281518" cy="5054617"/>
          </a:xfrm>
        </p:spPr>
        <p:txBody>
          <a:bodyPr>
            <a:normAutofit/>
          </a:bodyPr>
          <a:lstStyle/>
          <a:p>
            <a:pPr>
              <a:buNone/>
            </a:pPr>
            <a:r>
              <a:rPr lang="ru-RU" sz="1800" dirty="0" smtClean="0"/>
              <a:t>      </a:t>
            </a:r>
          </a:p>
          <a:p>
            <a:pPr>
              <a:buNone/>
            </a:pPr>
            <a:r>
              <a:rPr lang="ru-RU" sz="1800" dirty="0" smtClean="0">
                <a:latin typeface="Bahnschrift Light Condensed" pitchFamily="34" charset="0"/>
              </a:rPr>
              <a:t>       </a:t>
            </a:r>
          </a:p>
          <a:p>
            <a:pPr>
              <a:buNone/>
            </a:pPr>
            <a:r>
              <a:rPr lang="ru-RU" sz="1800" dirty="0" smtClean="0">
                <a:latin typeface="Bahnschrift Light Condensed" pitchFamily="34" charset="0"/>
              </a:rPr>
              <a:t>        </a:t>
            </a:r>
            <a:r>
              <a:rPr lang="ru-RU" sz="2400" dirty="0" smtClean="0">
                <a:latin typeface="Bahnschrift Light Condensed" pitchFamily="34" charset="0"/>
              </a:rPr>
              <a:t>Дети </a:t>
            </a:r>
            <a:r>
              <a:rPr lang="ru-RU" sz="2400" dirty="0">
                <a:latin typeface="Bahnschrift Light Condensed" pitchFamily="34" charset="0"/>
              </a:rPr>
              <a:t>взрослеют, и у них появляются собственные желания и интересы, которые могут расходиться с желаниями и интересами взрослых. Если у ребенка не получается добиться своего, он испытывает злость и раздражение. Истерика возникает при столкновении интересов ребенка и родителей. </a:t>
            </a:r>
            <a:endParaRPr lang="ru-RU" sz="2400" i="1" dirty="0">
              <a:latin typeface="Bahnschrift Light Condensed" pitchFamily="34" charset="0"/>
            </a:endParaRPr>
          </a:p>
        </p:txBody>
      </p:sp>
      <p:pic>
        <p:nvPicPr>
          <p:cNvPr id="5" name="Содержимое 4" descr="isterika-u-detej.jpg"/>
          <p:cNvPicPr>
            <a:picLocks noGrp="1" noChangeAspect="1"/>
          </p:cNvPicPr>
          <p:nvPr>
            <p:ph sz="half" idx="2"/>
          </p:nvPr>
        </p:nvPicPr>
        <p:blipFill>
          <a:blip r:embed="rId2"/>
          <a:stretch>
            <a:fillRect/>
          </a:stretch>
        </p:blipFill>
        <p:spPr>
          <a:xfrm>
            <a:off x="4648200" y="2516981"/>
            <a:ext cx="4038600" cy="26924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latin typeface="Arial Narrow" pitchFamily="34" charset="0"/>
              </a:rPr>
              <a:t>Существуют типичные ситуации, которые приводят к истерикам и </a:t>
            </a:r>
            <a:r>
              <a:rPr lang="ru-RU" sz="2400" dirty="0" smtClean="0">
                <a:latin typeface="Arial Narrow" pitchFamily="34" charset="0"/>
              </a:rPr>
              <a:t>скандалам</a:t>
            </a:r>
            <a:endParaRPr lang="ru-RU" sz="2400" dirty="0">
              <a:latin typeface="Arial Narrow" pitchFamily="34" charset="0"/>
            </a:endParaRPr>
          </a:p>
        </p:txBody>
      </p:sp>
      <p:pic>
        <p:nvPicPr>
          <p:cNvPr id="5" name="Содержимое 4" descr="mHAJ5xCK1vQ.jpg"/>
          <p:cNvPicPr>
            <a:picLocks noGrp="1" noChangeAspect="1"/>
          </p:cNvPicPr>
          <p:nvPr>
            <p:ph sz="half" idx="1"/>
          </p:nvPr>
        </p:nvPicPr>
        <p:blipFill>
          <a:blip r:embed="rId2"/>
          <a:stretch>
            <a:fillRect/>
          </a:stretch>
        </p:blipFill>
        <p:spPr>
          <a:xfrm>
            <a:off x="457200" y="1617035"/>
            <a:ext cx="4038600" cy="4492292"/>
          </a:xfrm>
        </p:spPr>
      </p:pic>
      <p:sp>
        <p:nvSpPr>
          <p:cNvPr id="4" name="Содержимое 3"/>
          <p:cNvSpPr>
            <a:spLocks noGrp="1"/>
          </p:cNvSpPr>
          <p:nvPr>
            <p:ph sz="half" idx="2"/>
          </p:nvPr>
        </p:nvSpPr>
        <p:spPr>
          <a:xfrm>
            <a:off x="4648200" y="1357298"/>
            <a:ext cx="4038600" cy="5143536"/>
          </a:xfrm>
        </p:spPr>
        <p:txBody>
          <a:bodyPr>
            <a:noAutofit/>
          </a:bodyPr>
          <a:lstStyle/>
          <a:p>
            <a:endParaRPr lang="ru-RU" sz="2000" dirty="0" smtClean="0">
              <a:latin typeface="Bahnschrift Light Condensed" pitchFamily="34" charset="0"/>
            </a:endParaRPr>
          </a:p>
          <a:p>
            <a:pPr>
              <a:buNone/>
            </a:pPr>
            <a:r>
              <a:rPr lang="ru-RU" sz="2000" dirty="0" smtClean="0">
                <a:latin typeface="Bahnschrift Light Condensed" pitchFamily="34" charset="0"/>
              </a:rPr>
              <a:t>       Если </a:t>
            </a:r>
            <a:r>
              <a:rPr lang="ru-RU" sz="2000" dirty="0">
                <a:latin typeface="Bahnschrift Light Condensed" pitchFamily="34" charset="0"/>
              </a:rPr>
              <a:t>ребенок: </a:t>
            </a:r>
            <a:endParaRPr lang="ru-RU" sz="2000" dirty="0" smtClean="0">
              <a:latin typeface="Bahnschrift Light Condensed" pitchFamily="34" charset="0"/>
            </a:endParaRPr>
          </a:p>
          <a:p>
            <a:r>
              <a:rPr lang="ru-RU" sz="2000" dirty="0" smtClean="0">
                <a:latin typeface="Bahnschrift Light Condensed" pitchFamily="34" charset="0"/>
              </a:rPr>
              <a:t>- </a:t>
            </a:r>
            <a:r>
              <a:rPr lang="ru-RU" sz="2000" dirty="0">
                <a:latin typeface="Bahnschrift Light Condensed" pitchFamily="34" charset="0"/>
              </a:rPr>
              <a:t>не может выразить словами свои чувства и желания; </a:t>
            </a:r>
            <a:endParaRPr lang="ru-RU" sz="2000" dirty="0" smtClean="0">
              <a:latin typeface="Bahnschrift Light Condensed" pitchFamily="34" charset="0"/>
            </a:endParaRPr>
          </a:p>
          <a:p>
            <a:r>
              <a:rPr lang="ru-RU" sz="2000" dirty="0" smtClean="0">
                <a:latin typeface="Bahnschrift Light Condensed" pitchFamily="34" charset="0"/>
              </a:rPr>
              <a:t>- </a:t>
            </a:r>
            <a:r>
              <a:rPr lang="ru-RU" sz="2000" dirty="0">
                <a:latin typeface="Bahnschrift Light Condensed" pitchFamily="34" charset="0"/>
              </a:rPr>
              <a:t>играет с игрушками, которые не подходят ему по возрасту и делают его неуспешным в игре; </a:t>
            </a:r>
            <a:endParaRPr lang="ru-RU" sz="2000" dirty="0" smtClean="0">
              <a:latin typeface="Bahnschrift Light Condensed" pitchFamily="34" charset="0"/>
            </a:endParaRPr>
          </a:p>
          <a:p>
            <a:r>
              <a:rPr lang="ru-RU" sz="2000" dirty="0" smtClean="0">
                <a:latin typeface="Bahnschrift Light Condensed" pitchFamily="34" charset="0"/>
              </a:rPr>
              <a:t>- </a:t>
            </a:r>
            <a:r>
              <a:rPr lang="ru-RU" sz="2000" dirty="0">
                <a:latin typeface="Bahnschrift Light Condensed" pitchFamily="34" charset="0"/>
              </a:rPr>
              <a:t>не получает от окружающих желаемого; </a:t>
            </a:r>
            <a:endParaRPr lang="ru-RU" sz="2000" dirty="0" smtClean="0">
              <a:latin typeface="Bahnschrift Light Condensed" pitchFamily="34" charset="0"/>
            </a:endParaRPr>
          </a:p>
          <a:p>
            <a:r>
              <a:rPr lang="ru-RU" sz="2000" dirty="0" smtClean="0">
                <a:latin typeface="Bahnschrift Light Condensed" pitchFamily="34" charset="0"/>
              </a:rPr>
              <a:t>- </a:t>
            </a:r>
            <a:r>
              <a:rPr lang="ru-RU" sz="2000" dirty="0">
                <a:latin typeface="Bahnschrift Light Condensed" pitchFamily="34" charset="0"/>
              </a:rPr>
              <a:t>отрывается от интересного занятия</a:t>
            </a:r>
            <a:r>
              <a:rPr lang="ru-RU" sz="2000" dirty="0" smtClean="0">
                <a:latin typeface="Bahnschrift Light Condensed" pitchFamily="34" charset="0"/>
              </a:rPr>
              <a:t>;</a:t>
            </a:r>
          </a:p>
          <a:p>
            <a:r>
              <a:rPr lang="ru-RU" sz="2000" dirty="0" smtClean="0">
                <a:latin typeface="Bahnschrift Light Condensed" pitchFamily="34" charset="0"/>
              </a:rPr>
              <a:t> </a:t>
            </a:r>
            <a:r>
              <a:rPr lang="ru-RU" sz="2000" dirty="0">
                <a:latin typeface="Bahnschrift Light Condensed" pitchFamily="34" charset="0"/>
              </a:rPr>
              <a:t>- переутомился и устал</a:t>
            </a:r>
            <a:r>
              <a:rPr lang="ru-RU" sz="2000" dirty="0" smtClean="0">
                <a:latin typeface="Bahnschrift Light Condensed" pitchFamily="34" charset="0"/>
              </a:rPr>
              <a:t>;</a:t>
            </a:r>
          </a:p>
          <a:p>
            <a:r>
              <a:rPr lang="ru-RU" sz="2000" dirty="0" smtClean="0">
                <a:latin typeface="Bahnschrift Light Condensed" pitchFamily="34" charset="0"/>
              </a:rPr>
              <a:t> </a:t>
            </a:r>
            <a:r>
              <a:rPr lang="ru-RU" sz="2000" dirty="0">
                <a:latin typeface="Bahnschrift Light Condensed" pitchFamily="34" charset="0"/>
              </a:rPr>
              <a:t>- хочет привлечь внимание взрослых. </a:t>
            </a:r>
          </a:p>
          <a:p>
            <a:endParaRPr lang="ru-RU"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Autofit/>
          </a:bodyPr>
          <a:lstStyle/>
          <a:p>
            <a:r>
              <a:rPr lang="ru-RU" sz="2400" dirty="0">
                <a:latin typeface="Arial Narrow" pitchFamily="34" charset="0"/>
              </a:rPr>
              <a:t>Как избежать истерики?</a:t>
            </a:r>
            <a:br>
              <a:rPr lang="ru-RU" sz="2400" dirty="0">
                <a:latin typeface="Arial Narrow" pitchFamily="34" charset="0"/>
              </a:rPr>
            </a:br>
            <a:endParaRPr lang="ru-RU" sz="2400" dirty="0">
              <a:latin typeface="Arial Narrow" pitchFamily="34" charset="0"/>
            </a:endParaRPr>
          </a:p>
        </p:txBody>
      </p:sp>
      <p:sp>
        <p:nvSpPr>
          <p:cNvPr id="3" name="Содержимое 2"/>
          <p:cNvSpPr>
            <a:spLocks noGrp="1"/>
          </p:cNvSpPr>
          <p:nvPr>
            <p:ph sz="half" idx="1"/>
          </p:nvPr>
        </p:nvSpPr>
        <p:spPr>
          <a:xfrm>
            <a:off x="457200" y="928670"/>
            <a:ext cx="4038600" cy="5572164"/>
          </a:xfrm>
        </p:spPr>
        <p:txBody>
          <a:bodyPr>
            <a:normAutofit fontScale="70000" lnSpcReduction="20000"/>
          </a:bodyPr>
          <a:lstStyle/>
          <a:p>
            <a:r>
              <a:rPr lang="ru-RU" sz="3200" dirty="0">
                <a:latin typeface="Bahnschrift Light Condensed" pitchFamily="34" charset="0"/>
              </a:rPr>
              <a:t>Ребенок учится управлять своим поведением и эмоциями. Но иногда, он теряет самообладание, что может привести к истерике. Наблюдая за малышом, постарайтесь понять, какое состояние говорит о приближении истерики. Это могут быть поджатые губы, сопение, легкое хныканье. Если вы уловили какие-либо признаки, старайтесь переключить внимание ребенка на что-то интересное. Предложите другую игрушку, книжку, перейдите в другую комнату, покажите, что происходит за окном. Этот прием может быть эффективен только тогда, когда истерика еще не разгорелась. Если страсти уже кипят, то этот метод не принесет результатов. </a:t>
            </a:r>
          </a:p>
          <a:p>
            <a:endParaRPr lang="ru-RU" dirty="0"/>
          </a:p>
        </p:txBody>
      </p:sp>
      <p:pic>
        <p:nvPicPr>
          <p:cNvPr id="5" name="Содержимое 4" descr="dP3w1-UJxLk.jpg"/>
          <p:cNvPicPr>
            <a:picLocks noGrp="1" noChangeAspect="1"/>
          </p:cNvPicPr>
          <p:nvPr>
            <p:ph sz="half" idx="2"/>
          </p:nvPr>
        </p:nvPicPr>
        <p:blipFill>
          <a:blip r:embed="rId2" cstate="print"/>
          <a:stretch>
            <a:fillRect/>
          </a:stretch>
        </p:blipFill>
        <p:spPr>
          <a:xfrm>
            <a:off x="4500562" y="1785926"/>
            <a:ext cx="4643438" cy="3643337"/>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500066"/>
          </a:xfrm>
        </p:spPr>
        <p:txBody>
          <a:bodyPr>
            <a:noAutofit/>
          </a:bodyPr>
          <a:lstStyle/>
          <a:p>
            <a:r>
              <a:rPr lang="ru-RU" sz="1800" b="1" dirty="0">
                <a:latin typeface="Arial Narrow" pitchFamily="34" charset="0"/>
              </a:rPr>
              <a:t>Используйте различные приемы, которые помогут предотвратить возникновение истерики у детей:</a:t>
            </a:r>
            <a:br>
              <a:rPr lang="ru-RU" sz="1800" b="1" dirty="0">
                <a:latin typeface="Arial Narrow" pitchFamily="34" charset="0"/>
              </a:rPr>
            </a:br>
            <a:endParaRPr lang="ru-RU" sz="1800" b="1" dirty="0">
              <a:latin typeface="Arial Narrow" pitchFamily="34" charset="0"/>
            </a:endParaRPr>
          </a:p>
        </p:txBody>
      </p:sp>
      <p:sp>
        <p:nvSpPr>
          <p:cNvPr id="3" name="Содержимое 2"/>
          <p:cNvSpPr>
            <a:spLocks noGrp="1"/>
          </p:cNvSpPr>
          <p:nvPr>
            <p:ph idx="1"/>
          </p:nvPr>
        </p:nvSpPr>
        <p:spPr>
          <a:xfrm>
            <a:off x="457200" y="571480"/>
            <a:ext cx="8229600" cy="6000792"/>
          </a:xfrm>
        </p:spPr>
        <p:txBody>
          <a:bodyPr>
            <a:noAutofit/>
          </a:bodyPr>
          <a:lstStyle/>
          <a:p>
            <a:pPr>
              <a:buNone/>
            </a:pPr>
            <a:r>
              <a:rPr lang="ru-RU" sz="1600" dirty="0" smtClean="0">
                <a:latin typeface="Arial Narrow" pitchFamily="34" charset="0"/>
              </a:rPr>
              <a:t>   </a:t>
            </a:r>
            <a:r>
              <a:rPr lang="ru-RU" sz="1600" b="1" i="1" dirty="0" smtClean="0">
                <a:latin typeface="Bahnschrift Light Condensed" pitchFamily="34" charset="0"/>
              </a:rPr>
              <a:t>Полноценный </a:t>
            </a:r>
            <a:r>
              <a:rPr lang="ru-RU" sz="1600" b="1" i="1" dirty="0">
                <a:latin typeface="Bahnschrift Light Condensed" pitchFamily="34" charset="0"/>
              </a:rPr>
              <a:t>отдых</a:t>
            </a:r>
            <a:r>
              <a:rPr lang="ru-RU" sz="1600" dirty="0">
                <a:latin typeface="Bahnschrift Light Condensed" pitchFamily="34" charset="0"/>
              </a:rPr>
              <a:t>. Старайтесь вовремя укладывать ребенка на дневной и ночной сон. </a:t>
            </a:r>
            <a:r>
              <a:rPr lang="ru-RU" sz="1600" dirty="0" smtClean="0">
                <a:latin typeface="Bahnschrift Light Condensed" pitchFamily="34" charset="0"/>
              </a:rPr>
              <a:t>Маленькие </a:t>
            </a:r>
            <a:r>
              <a:rPr lang="ru-RU" sz="1600" dirty="0">
                <a:latin typeface="Bahnschrift Light Condensed" pitchFamily="34" charset="0"/>
              </a:rPr>
              <a:t>дети еще не умеют контролировать состояние усталости, задача взрослых - следить за состоянием ребенка и не допускать переутомления. </a:t>
            </a:r>
          </a:p>
          <a:p>
            <a:pPr>
              <a:buNone/>
            </a:pPr>
            <a:r>
              <a:rPr lang="ru-RU" sz="1600" dirty="0" smtClean="0">
                <a:latin typeface="Bahnschrift Light Condensed" pitchFamily="34" charset="0"/>
              </a:rPr>
              <a:t>    </a:t>
            </a:r>
            <a:r>
              <a:rPr lang="ru-RU" sz="1600" b="1" i="1" dirty="0" smtClean="0">
                <a:latin typeface="Bahnschrift Light Condensed" pitchFamily="34" charset="0"/>
              </a:rPr>
              <a:t>Прояснение </a:t>
            </a:r>
            <a:r>
              <a:rPr lang="ru-RU" sz="1600" b="1" i="1" dirty="0">
                <a:latin typeface="Bahnschrift Light Condensed" pitchFamily="34" charset="0"/>
              </a:rPr>
              <a:t>чувств ребенка. </a:t>
            </a:r>
            <a:r>
              <a:rPr lang="ru-RU" sz="1600" dirty="0">
                <a:latin typeface="Bahnschrift Light Condensed" pitchFamily="34" charset="0"/>
              </a:rPr>
              <a:t>Назовите чувства ребенка и дайте понять, что вы их разделяете: </a:t>
            </a:r>
            <a:r>
              <a:rPr lang="ru-RU" sz="1600" i="1" dirty="0">
                <a:latin typeface="Bahnschrift Light Condensed" pitchFamily="34" charset="0"/>
              </a:rPr>
              <a:t>«Я понимаю, что ты разозлился», «Я думаю, что ты устал, ведь мы сегодня много </a:t>
            </a:r>
            <a:r>
              <a:rPr lang="ru-RU" sz="1600" i="1" dirty="0" smtClean="0">
                <a:latin typeface="Bahnschrift Light Condensed" pitchFamily="34" charset="0"/>
              </a:rPr>
              <a:t>гуляли».</a:t>
            </a:r>
            <a:r>
              <a:rPr lang="ru-RU" sz="1600" dirty="0" smtClean="0">
                <a:latin typeface="Bahnschrift Light Condensed" pitchFamily="34" charset="0"/>
              </a:rPr>
              <a:t> </a:t>
            </a:r>
            <a:r>
              <a:rPr lang="ru-RU" sz="1600" dirty="0">
                <a:latin typeface="Bahnschrift Light Condensed" pitchFamily="34" charset="0"/>
              </a:rPr>
              <a:t>Это поможет малышу научиться говорить о своих чувствах и контролировать их. Дайте понять, что, не смотря на чувства, есть определенные пределы: </a:t>
            </a:r>
            <a:r>
              <a:rPr lang="ru-RU" sz="1600" i="1" dirty="0">
                <a:latin typeface="Bahnschrift Light Condensed" pitchFamily="34" charset="0"/>
              </a:rPr>
              <a:t>«Я понимаю, ты сердишься, но кричать в магазине нельзя»</a:t>
            </a:r>
            <a:r>
              <a:rPr lang="ru-RU" sz="1600" dirty="0">
                <a:latin typeface="Bahnschrift Light Condensed" pitchFamily="34" charset="0"/>
              </a:rPr>
              <a:t>. </a:t>
            </a:r>
          </a:p>
          <a:p>
            <a:pPr>
              <a:buNone/>
            </a:pPr>
            <a:r>
              <a:rPr lang="ru-RU" sz="1600" b="1" i="1" dirty="0" smtClean="0">
                <a:latin typeface="Bahnschrift Light Condensed" pitchFamily="34" charset="0"/>
              </a:rPr>
              <a:t>   Время </a:t>
            </a:r>
            <a:r>
              <a:rPr lang="ru-RU" sz="1600" b="1" i="1" dirty="0">
                <a:latin typeface="Bahnschrift Light Condensed" pitchFamily="34" charset="0"/>
              </a:rPr>
              <a:t>для игр</a:t>
            </a:r>
            <a:r>
              <a:rPr lang="ru-RU" sz="1600" dirty="0">
                <a:latin typeface="Bahnschrift Light Condensed" pitchFamily="34" charset="0"/>
              </a:rPr>
              <a:t>. Очень важно, чтобы у малыша было достаточно свободного времени для игры, когда никто не отвлекает и не мешает игровому процессу. </a:t>
            </a:r>
            <a:endParaRPr lang="ru-RU" sz="1600" dirty="0" smtClean="0">
              <a:latin typeface="Bahnschrift Light Condensed" pitchFamily="34" charset="0"/>
            </a:endParaRPr>
          </a:p>
          <a:p>
            <a:pPr>
              <a:buNone/>
            </a:pPr>
            <a:r>
              <a:rPr lang="ru-RU" sz="1600" dirty="0" smtClean="0">
                <a:latin typeface="Bahnschrift Light Condensed" pitchFamily="34" charset="0"/>
              </a:rPr>
              <a:t>      «</a:t>
            </a:r>
            <a:r>
              <a:rPr lang="ru-RU" sz="1600" dirty="0">
                <a:latin typeface="Bahnschrift Light Condensed" pitchFamily="34" charset="0"/>
              </a:rPr>
              <a:t>Помоги мне сделать это самому». Не пытайтесь все делать за </a:t>
            </a:r>
            <a:r>
              <a:rPr lang="ru-RU" sz="1600" dirty="0" smtClean="0">
                <a:latin typeface="Bahnschrift Light Condensed" pitchFamily="34" charset="0"/>
              </a:rPr>
              <a:t>ребенка.</a:t>
            </a:r>
          </a:p>
          <a:p>
            <a:pPr>
              <a:buNone/>
            </a:pPr>
            <a:r>
              <a:rPr lang="ru-RU" sz="1600" dirty="0" smtClean="0">
                <a:latin typeface="Bahnschrift Light Condensed" pitchFamily="34" charset="0"/>
              </a:rPr>
              <a:t>   </a:t>
            </a:r>
            <a:r>
              <a:rPr lang="ru-RU" sz="1600" b="1" i="1" dirty="0" smtClean="0">
                <a:latin typeface="Bahnschrift Light Condensed" pitchFamily="34" charset="0"/>
              </a:rPr>
              <a:t>Право </a:t>
            </a:r>
            <a:r>
              <a:rPr lang="ru-RU" sz="1600" b="1" i="1" dirty="0">
                <a:latin typeface="Bahnschrift Light Condensed" pitchFamily="34" charset="0"/>
              </a:rPr>
              <a:t>выбора</a:t>
            </a:r>
            <a:r>
              <a:rPr lang="ru-RU" sz="1600" dirty="0">
                <a:latin typeface="Bahnschrift Light Condensed" pitchFamily="34" charset="0"/>
              </a:rPr>
              <a:t>. Предоставляйте малышу право выбора. Ребенок, который может самостоятельно делать выбор, чувствует, что его уважают и с ним считаются. </a:t>
            </a:r>
            <a:endParaRPr lang="ru-RU" sz="1600" dirty="0" smtClean="0">
              <a:latin typeface="Bahnschrift Light Condensed" pitchFamily="34" charset="0"/>
            </a:endParaRPr>
          </a:p>
          <a:p>
            <a:pPr>
              <a:buNone/>
            </a:pPr>
            <a:r>
              <a:rPr lang="ru-RU" sz="1600" dirty="0" smtClean="0">
                <a:latin typeface="Bahnschrift Light Condensed" pitchFamily="34" charset="0"/>
              </a:rPr>
              <a:t>       • </a:t>
            </a:r>
            <a:r>
              <a:rPr lang="ru-RU" sz="1600" dirty="0">
                <a:latin typeface="Bahnschrift Light Condensed" pitchFamily="34" charset="0"/>
              </a:rPr>
              <a:t>Используйте просьбы. Если ребенок начал плакать, попросите его подойти к вам и дайте ему что-то в </a:t>
            </a:r>
            <a:r>
              <a:rPr lang="ru-RU" sz="1600" dirty="0" smtClean="0">
                <a:latin typeface="Bahnschrift Light Condensed" pitchFamily="34" charset="0"/>
              </a:rPr>
              <a:t>руки, попросите </a:t>
            </a:r>
            <a:r>
              <a:rPr lang="ru-RU" sz="1600" dirty="0">
                <a:latin typeface="Bahnschrift Light Condensed" pitchFamily="34" charset="0"/>
              </a:rPr>
              <a:t>показать книжку папе, отнести платочек бабушке или найти «домик» для игрушки</a:t>
            </a:r>
            <a:r>
              <a:rPr lang="ru-RU" sz="1600" dirty="0" smtClean="0">
                <a:latin typeface="Bahnschrift Light Condensed" pitchFamily="34" charset="0"/>
              </a:rPr>
              <a:t>.</a:t>
            </a:r>
          </a:p>
          <a:p>
            <a:pPr>
              <a:buNone/>
            </a:pPr>
            <a:r>
              <a:rPr lang="ru-RU" sz="1600" dirty="0" smtClean="0">
                <a:latin typeface="Bahnschrift Light Condensed" pitchFamily="34" charset="0"/>
              </a:rPr>
              <a:t>       </a:t>
            </a:r>
            <a:r>
              <a:rPr lang="ru-RU" sz="1600" dirty="0">
                <a:latin typeface="Bahnschrift Light Condensed" pitchFamily="34" charset="0"/>
              </a:rPr>
              <a:t>• Не бросайте ребенка в одиночестве, это может напугать </a:t>
            </a:r>
            <a:r>
              <a:rPr lang="ru-RU" sz="1600" dirty="0" smtClean="0">
                <a:latin typeface="Bahnschrift Light Condensed" pitchFamily="34" charset="0"/>
              </a:rPr>
              <a:t>малыша, </a:t>
            </a:r>
            <a:r>
              <a:rPr lang="ru-RU" sz="1600" dirty="0">
                <a:latin typeface="Bahnschrift Light Condensed" pitchFamily="34" charset="0"/>
              </a:rPr>
              <a:t>постарайтесь сохранить спокойствие и уверенность в себе</a:t>
            </a:r>
            <a:r>
              <a:rPr lang="ru-RU" sz="1600" dirty="0" smtClean="0">
                <a:latin typeface="Bahnschrift Light Condensed" pitchFamily="34" charset="0"/>
              </a:rPr>
              <a:t>.</a:t>
            </a:r>
          </a:p>
          <a:p>
            <a:pPr>
              <a:buNone/>
            </a:pPr>
            <a:r>
              <a:rPr lang="ru-RU" sz="1600" dirty="0" smtClean="0">
                <a:latin typeface="Bahnschrift Light Condensed" pitchFamily="34" charset="0"/>
              </a:rPr>
              <a:t>       </a:t>
            </a:r>
            <a:r>
              <a:rPr lang="ru-RU" sz="1600" dirty="0">
                <a:latin typeface="Bahnschrift Light Condensed" pitchFamily="34" charset="0"/>
              </a:rPr>
              <a:t>• Если ребенок устроил истерику, чтобы получить желаемое, не уступайте. Выполняя желания ребенка в момент истерики, вы тем самым закрепляете эту форму поведения</a:t>
            </a:r>
            <a:r>
              <a:rPr lang="ru-RU" sz="1600" dirty="0" smtClean="0">
                <a:latin typeface="Bahnschrift Light Condensed" pitchFamily="34" charset="0"/>
              </a:rPr>
              <a:t>.</a:t>
            </a:r>
          </a:p>
          <a:p>
            <a:pPr>
              <a:buNone/>
            </a:pPr>
            <a:r>
              <a:rPr lang="ru-RU" sz="1600" dirty="0" smtClean="0">
                <a:latin typeface="Bahnschrift Light Condensed" pitchFamily="34" charset="0"/>
              </a:rPr>
              <a:t>       • </a:t>
            </a:r>
            <a:r>
              <a:rPr lang="ru-RU" sz="1600" dirty="0">
                <a:latin typeface="Bahnschrift Light Condensed" pitchFamily="34" charset="0"/>
              </a:rPr>
              <a:t>Не прибегайте к физическим наказаниям. Это лишь усугубит состояние ребенка, получается, что его наказывают за то, с чем он не может справиться</a:t>
            </a:r>
            <a:r>
              <a:rPr lang="ru-RU" sz="1600" dirty="0" smtClean="0">
                <a:latin typeface="Bahnschrift Light Condensed" pitchFamily="34" charset="0"/>
              </a:rPr>
              <a:t>.</a:t>
            </a:r>
          </a:p>
          <a:p>
            <a:pPr>
              <a:buNone/>
            </a:pPr>
            <a:r>
              <a:rPr lang="ru-RU" sz="1600" b="1" i="1" dirty="0" smtClean="0">
                <a:latin typeface="Bahnschrift Light Condensed" pitchFamily="34" charset="0"/>
              </a:rPr>
              <a:t>   Используйте </a:t>
            </a:r>
            <a:r>
              <a:rPr lang="ru-RU" sz="1600" b="1" i="1" dirty="0">
                <a:latin typeface="Bahnschrift Light Condensed" pitchFamily="34" charset="0"/>
              </a:rPr>
              <a:t>тактильный контакт</a:t>
            </a:r>
            <a:r>
              <a:rPr lang="ru-RU" sz="1600" dirty="0">
                <a:latin typeface="Bahnschrift Light Condensed" pitchFamily="34" charset="0"/>
              </a:rPr>
              <a:t>. Попробуйте крепко обнять ребенка и удерживать некоторое время в своих объятиях, повторяйте, что вы </a:t>
            </a:r>
            <a:r>
              <a:rPr lang="ru-RU" sz="1600" dirty="0" smtClean="0">
                <a:latin typeface="Bahnschrift Light Condensed" pitchFamily="34" charset="0"/>
              </a:rPr>
              <a:t>его любите.</a:t>
            </a:r>
          </a:p>
          <a:p>
            <a:pPr>
              <a:buNone/>
            </a:pPr>
            <a:r>
              <a:rPr lang="ru-RU" sz="1600" b="1" i="1" dirty="0" smtClean="0">
                <a:latin typeface="Bahnschrift Light Condensed" pitchFamily="34" charset="0"/>
              </a:rPr>
              <a:t>   Не позволяйте </a:t>
            </a:r>
            <a:r>
              <a:rPr lang="ru-RU" sz="1600" dirty="0" smtClean="0">
                <a:latin typeface="Bahnschrift Light Condensed" pitchFamily="34" charset="0"/>
              </a:rPr>
              <a:t> ребенку управлять </a:t>
            </a:r>
            <a:r>
              <a:rPr lang="ru-RU" sz="1600" dirty="0">
                <a:latin typeface="Bahnschrift Light Condensed" pitchFamily="34" charset="0"/>
              </a:rPr>
              <a:t>вами.</a:t>
            </a:r>
            <a:endParaRPr lang="ru-RU" sz="1600" dirty="0" smtClean="0">
              <a:latin typeface="Bahnschrift Light Condensed" pitchFamily="34" charset="0"/>
            </a:endParaRPr>
          </a:p>
          <a:p>
            <a:pPr>
              <a:buNone/>
            </a:pPr>
            <a:endParaRPr lang="ru-RU" sz="1600" i="1" dirty="0" smtClean="0">
              <a:latin typeface="Bahnschrift Light Condensed" pitchFamily="34" charset="0"/>
            </a:endParaRPr>
          </a:p>
          <a:p>
            <a:pPr>
              <a:buNone/>
            </a:pPr>
            <a:endParaRPr lang="ru-RU" sz="1600" i="1" dirty="0" smtClean="0">
              <a:latin typeface="Bahnschrift Light Condensed" pitchFamily="34" charset="0"/>
            </a:endParaRPr>
          </a:p>
          <a:p>
            <a:pPr>
              <a:buNone/>
            </a:pPr>
            <a:endParaRPr lang="ru-RU" sz="1600" i="1" dirty="0" smtClean="0"/>
          </a:p>
          <a:p>
            <a:pPr>
              <a:buNone/>
            </a:pPr>
            <a:endParaRPr lang="ru-RU" sz="1600"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1324</Words>
  <Application>Microsoft Office PowerPoint</Application>
  <PresentationFormat>Экран (4:3)</PresentationFormat>
  <Paragraphs>58</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Презентация «Детская истерика. Что хочет сказать ребенок?»</vt:lpstr>
      <vt:lpstr>Слайд 2</vt:lpstr>
      <vt:lpstr>  Истерики и капризы</vt:lpstr>
      <vt:lpstr>Детская истерика - это сильная эмоциональная реакция, подкрепленная раздражением, агрессией, отчаянием.  </vt:lpstr>
      <vt:lpstr>Возраст первых истерик </vt:lpstr>
      <vt:lpstr>Почему дети устраивают истерики?  </vt:lpstr>
      <vt:lpstr>Существуют типичные ситуации, которые приводят к истерикам и скандалам</vt:lpstr>
      <vt:lpstr>Как избежать истерики? </vt:lpstr>
      <vt:lpstr>Используйте различные приемы, которые помогут предотвратить возникновение истерики у детей: </vt:lpstr>
      <vt:lpstr>Истерики в общественных местах </vt:lpstr>
      <vt:lpstr>После того, как страсти улеглись,</vt:lpstr>
      <vt:lpstr>Часто детские истерики и капризы являются следствием ошибочного поведения родителей.</vt:lpstr>
      <vt:lpstr>Нужно ли обращаться к специалисту?  </vt:lpstr>
      <vt:lpstr>Если со здоровьем ребенка все в порядке, то проблема заключается в семейных отношениях и реакции близких на поведение ребенка.</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Детская истерика. Что хочет сказать ребенок?</dc:title>
  <dc:creator>BoSS</dc:creator>
  <cp:lastModifiedBy>BoSS</cp:lastModifiedBy>
  <cp:revision>17</cp:revision>
  <dcterms:created xsi:type="dcterms:W3CDTF">2020-01-21T21:26:32Z</dcterms:created>
  <dcterms:modified xsi:type="dcterms:W3CDTF">2020-11-10T17:07:14Z</dcterms:modified>
</cp:coreProperties>
</file>